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4"/>
  </p:notesMasterIdLst>
  <p:sldIdLst>
    <p:sldId id="859" r:id="rId2"/>
    <p:sldId id="1140" r:id="rId3"/>
    <p:sldId id="1170" r:id="rId4"/>
    <p:sldId id="1142" r:id="rId5"/>
    <p:sldId id="1143" r:id="rId6"/>
    <p:sldId id="1171" r:id="rId7"/>
    <p:sldId id="1144" r:id="rId8"/>
    <p:sldId id="1173" r:id="rId9"/>
    <p:sldId id="1145" r:id="rId10"/>
    <p:sldId id="1146" r:id="rId11"/>
    <p:sldId id="1172" r:id="rId12"/>
    <p:sldId id="1147" r:id="rId13"/>
    <p:sldId id="1174" r:id="rId14"/>
    <p:sldId id="1148" r:id="rId15"/>
    <p:sldId id="1149" r:id="rId16"/>
    <p:sldId id="1175" r:id="rId17"/>
    <p:sldId id="1176" r:id="rId18"/>
    <p:sldId id="1177" r:id="rId19"/>
    <p:sldId id="1150" r:id="rId20"/>
    <p:sldId id="1178" r:id="rId21"/>
    <p:sldId id="1156" r:id="rId22"/>
    <p:sldId id="1157" r:id="rId23"/>
    <p:sldId id="1179" r:id="rId24"/>
    <p:sldId id="1158" r:id="rId25"/>
    <p:sldId id="1151" r:id="rId26"/>
    <p:sldId id="1152" r:id="rId27"/>
    <p:sldId id="1181" r:id="rId28"/>
    <p:sldId id="1182" r:id="rId29"/>
    <p:sldId id="1153" r:id="rId30"/>
    <p:sldId id="1180" r:id="rId31"/>
    <p:sldId id="1154" r:id="rId32"/>
    <p:sldId id="1155" r:id="rId33"/>
    <p:sldId id="1141" r:id="rId34"/>
    <p:sldId id="1184" r:id="rId35"/>
    <p:sldId id="1159" r:id="rId36"/>
    <p:sldId id="1160" r:id="rId37"/>
    <p:sldId id="1161" r:id="rId38"/>
    <p:sldId id="1167" r:id="rId39"/>
    <p:sldId id="1168" r:id="rId40"/>
    <p:sldId id="1169" r:id="rId41"/>
    <p:sldId id="1162" r:id="rId42"/>
    <p:sldId id="1163" r:id="rId4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00AEEF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34327" y="2376407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期末专题整合提优（一）　热和能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假设以下过程均不发生物态变化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初温、体积相同的两金属块甲、乙放出相同热量后，甲的末温比乙的低，那么初温相同的甲、乙吸收相同热量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5.jpg" descr="id:21475019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27368" y="2014717"/>
            <a:ext cx="2808312" cy="1526257"/>
          </a:xfrm>
          <a:prstGeom prst="rect">
            <a:avLst/>
          </a:prstGeom>
        </p:spPr>
      </p:pic>
      <p:pic>
        <p:nvPicPr>
          <p:cNvPr id="4" name="kk6.jpg" descr="id:21475020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3318" y="1988840"/>
            <a:ext cx="2829899" cy="1533128"/>
          </a:xfrm>
          <a:prstGeom prst="rect">
            <a:avLst/>
          </a:prstGeom>
        </p:spPr>
      </p:pic>
      <p:pic>
        <p:nvPicPr>
          <p:cNvPr id="5" name="kk7.jpg" descr="id:21475020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863986" y="4184610"/>
            <a:ext cx="2960954" cy="1557272"/>
          </a:xfrm>
          <a:prstGeom prst="rect">
            <a:avLst/>
          </a:prstGeom>
        </p:spPr>
      </p:pic>
      <p:pic>
        <p:nvPicPr>
          <p:cNvPr id="6" name="kk8.jpg" descr="id:214750202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934812" y="4093047"/>
            <a:ext cx="3146712" cy="166775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29094" y="13868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165336"/>
                <a:ext cx="11485848" cy="2333524"/>
              </a:xfrm>
            </p:spPr>
            <p:txBody>
              <a:bodyPr/>
              <a:lstStyle/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由于不知道甲、乙的质量大小关系，根据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𝑄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可知，无法判定甲、乙比热容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的大小，故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错误；根据题意可知，初温、体积相同的两金属块甲、乙放出相同热量后，甲的末温比乙的低，这说明甲的温度变化较大，则初温相同的甲、乙吸收相同的热量后，甲的温度变化也较大，所以甲的末温高，故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165336"/>
                <a:ext cx="11485848" cy="2333524"/>
              </a:xfrm>
              <a:blipFill rotWithShape="1">
                <a:blip r:embed="rId2"/>
                <a:stretch>
                  <a:fillRect l="-2" t="-27" r="1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041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如图甲所示，小虎同学将质量为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的木块（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）轻轻放入装满水的溢水杯中，当水停止外流时接水杯的水量如图乙所示（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接水杯为内径均匀的柱形容器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假如将这个接水杯中已接的水倒净，再在其中倒满开水，等这杯开水温度降低到与体温相近时饮用，水的比热容为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），则水放出的热量最可能是（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25746" y="5297469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gh418.jpg" descr="id:21475020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094" y="3324945"/>
            <a:ext cx="3528392" cy="19991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784352" y="27791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9256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因木块的密度小于水的密度，所以木块轻轻放入装满水的溢水杯中后处于漂浮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状态，受到的浮力和自身的重力相等，由漂浮条件和阿基米德原理可得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浮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木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排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木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排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，则接水杯内水的质量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排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木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，由题图可知，接水杯中水的体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积约占容器容积的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ρV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可得，倒满接水杯后杯内水的总质量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排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kg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，开水的初温约为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，人的体温约为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，则开水放出的热量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J/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0.1kg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2.65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，结合选项可知，与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接近，故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92568"/>
              </a:xfrm>
              <a:blipFill rotWithShape="1">
                <a:blip r:embed="rId2"/>
                <a:stretch>
                  <a:fillRect l="-2" t="-16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6181730" y="6021288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gh418.jpg" descr="id:21475020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3078" y="4077072"/>
            <a:ext cx="3528392" cy="19991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如图所示是探究能量转化的装置，下列相关说法错误的是（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水蒸气驱动叶轮转动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水蒸气的内能减小了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燃料的化学能直接转化为叶轮的机械能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对水加热过程中是通过热传递使水的内能增大的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此实验展现了热机的部分能量转化过程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98902" y="3814918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lv47.jpg" descr="id:21475020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86725" y="1333017"/>
            <a:ext cx="2282100" cy="25189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86725" y="8713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07707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燃料燃烧的能量转化过程是化学能转化为内能，这种内能传递给水，水沸腾汽化为水蒸气，高温的水蒸气可以驱动叶轮转动，水蒸气自身的温度会降低，内能会减少，转化成了叶轮的机械能，此实验展现了热机的部分能量转化过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对如图所示的某单缸四冲程汽油机，以下说法正确的是（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依靠飞轮惯性完成的冲程是甲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四冲程内燃机在一个工作循环中工作过程依次是丁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图丙中气缸内气体温度会上升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若飞轮转速为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r/min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则该汽油机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内能做功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实验原创.eps" descr="id:21475020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1319" y="1168957"/>
            <a:ext cx="1387211" cy="3526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55620" y="326581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lv48.jpg" descr="id:21475020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56174" y="1553696"/>
            <a:ext cx="4968552" cy="183075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081524" y="11403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9187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中两气门都关闭，火花塞点火，活塞下行，气缸容积变大，是做功冲程；图乙中进气门开启，气体流入气缸，是吸气冲程；图丙中排气门开启，气体流出气缸，是排气冲程；图丁中两气门都关闭，活塞上行，气缸容积变小，是压缩冲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由以上分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可知，四冲程内燃机在一个工作循环中工作过程的正确排序是乙、丁、甲、丙，故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错误；内燃机的一个工作循环有四个冲程，只有做功冲程使机车获得动力，内能转化为机械能，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27628" y="5662989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lv48.jpg" descr="id:2147502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8902" y="3703475"/>
            <a:ext cx="5471897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0503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其他三个冲程均为辅助冲程，依靠飞轮的惯性完成，即依靠飞轮惯性完成的冲程是乙、丙、丁，故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错误；图丙是排气冲程，气缸内的气体向外传递热量，内能减小，温度降低，故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错误；若四冲程汽油机的飞轮转速为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3 000 r/min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，则该飞轮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圈，因为一个工作循环飞轮转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圈，完成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个工作冲程做功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次，所以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飞轮转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圈，共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个工作循环，共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个冲程，共做功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83612" y="5527599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lv48.jpg" descr="id:2147502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76154" y="3655391"/>
            <a:ext cx="5081047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8152"/>
            <a:ext cx="11485848" cy="4732065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根据各冲程的特点确定是哪一个冲程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一般从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个方面突破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看进气门和排气门的开、闭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进气门开的为吸气冲程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排气门开的为排气冲程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进气门和排气门都闭合为压缩冲程或做功冲程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看活塞的运动方向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活塞向下运动为吸气冲程或做功冲程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活塞向上运动为压缩冲程或排气冲程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6485"/>
            <a:ext cx="1901811" cy="5065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83612" y="5230941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lv48.jpg" descr="id:214750204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6154" y="3358733"/>
            <a:ext cx="5081047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987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观察不同物质吸热升温现象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的装置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将初温相同、质量均为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的沙子和水分别放在两个烧杯中，用相同的装置加热两个烧杯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后，再用温度计分别测出沙子和水的温度，此时沙子的温度为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55.4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，水的温度为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30.7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下列有关该实验说法正确的是（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测量仪器需要温度计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托盘天平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酒精灯释放的热量全部被沙子和水吸收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水比沙子吸收了更多热量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为水的升温图线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为沙子的升温图线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99462" y="5230941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50.jpg" descr="id:21475020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71270" y="2968585"/>
            <a:ext cx="4747135" cy="226235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292521" y="28524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山东烟台期末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）一种新型防菌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纳米纸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这种纸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油水不沾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，细菌也无法停留在上面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纳米纸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油水不沾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的原因是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纳米纸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分子间没有间隙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油水不沾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的原因是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纳米纸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能使细菌中的分子不做无规则运动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纳米纸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上互相接触的两滴油能立即结合成一滴是由于分子引力的作用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纳米纸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水分子间只有斥力没有引力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69728" y="345977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247.jpg" descr="id:21475019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860387" y="1587565"/>
            <a:ext cx="2921268" cy="194421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301146" y="28172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可知，实验中要控制水和沙子的质量相同，所以需要用天平，需要测温度和时间，所以需要温度计、秒表，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正确；加热的过程中会有热量的散失，所以酒精灯释放的热量不可能全部被沙子和水吸收，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错误；同样的加热时间，两种物质吸热相同，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加热相同的时间，质量相同的沙子和水，沙子升高的温度更高，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为沙子的升温图线，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为水的升温图线，故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94806" y="3351365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质量相同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加热时间相同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比热容小的物质温度变化大</a:t>
            </a:r>
            <a:endParaRPr lang="zh-CN" altLang="zh-CN" sz="900" b="0">
              <a:solidFill>
                <a:srgbClr val="00AEEF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83264">
            <a:off x="9827767" y="3079921"/>
            <a:ext cx="738062" cy="51811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03118" y="6012662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gyc250.jpg" descr="id:214750205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1324" y="3951331"/>
            <a:ext cx="4747135" cy="22623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某型号手电筒风扇，只闭合照明开关时，照明灯亮起；只闭合风扇开关时，风扇单独工作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如图所示是手电筒风扇工作时的能量流向示意图，电池充电时，将能量以化学能的形式储存，工作时给电动机和照明灯供电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对图中方框中能量形式判断正确的是（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27254" y="3953072"/>
            <a:ext cx="17121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kk10.jpg" descr="id:21475020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8942" y="2799512"/>
            <a:ext cx="6884034" cy="118311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74337" y="236026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96486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电池充电时，是将电能转化为化学能；电池分别给电动机和照明灯供电时，是将储存的化学能转化为电能，然后将电能分别转化为机械能和光能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8277"/>
            <a:ext cx="11494992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山东济南商河县期中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）汽车发动机之一是汽油机，汽油的热值为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，王同学阅读了某汽车发动机的说明书后，将内燃机的能量流向制成如图所示，下列回答正确的是（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该内燃机的效率为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的汽油燃烧一定能够释放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的能量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利用废气的能量及减小摩擦是提高热机效率的有效途径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汽油机压缩冲程把燃料燃烧产生的内能转化为机械能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19142" y="3953205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51.jpg" descr="id:214750206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0117" y="1991737"/>
            <a:ext cx="4381604" cy="210848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95520" y="20348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67639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由图可知，有用功的效率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的汽油完全燃烧时释放的能量为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，而汽油不可能一定完全燃烧，放出的热量不一定是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错误；利用废气的能量及减小摩擦，可以提高有用功或降低额外功，从而提高热机的效率，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正确；压缩冲程中，压缩汽油和空气的混合物，将机械能转化为内能，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75126" y="5825516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251.jpg" descr="id:214750206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990" y="3933056"/>
            <a:ext cx="4381604" cy="210848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229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填空题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广东佛山禅城区月考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）中医是我国的四大国粹之一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中药是中医预防治疗疾病所使用的独特药物，中药的疗效在当今世界上越来越被重视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打开中药包会闻到淡淡的药香味，这是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现象；常见的物质是由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u="sng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构成的；捆扎药包的细绳很难被拉断，是因为分子间存在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25" y="1838643"/>
            <a:ext cx="3782469" cy="3939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734652" y="286082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扩散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83038" y="341174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原子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648962" y="286305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分子或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021656" y="341174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引力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打开中药包会闻到淡淡的药香味，这是扩散现象，说明分子在不停地做无规则运动；常见的物质由分子或原子构成；捆扎药包的细绳很难被拉断，是因为分子间存在相互作用的引力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203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盛夏，小明一家到海滨度假，漫步在海滩上，他感觉空气中弥漫着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大海的味道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，这种现象是分子不停地做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运动的缘故；同时他还感觉到脚下的沙子热得烫脚，而海水却很凉，这主要是因为沙子的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比海水小得多；沙子这么高的温度主要是太阳通过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的方式将内能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）给沙子的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0436" y="175556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无规则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07888" y="230595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比热容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61016" y="285782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热传递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35380" y="285387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转移</a:t>
            </a:r>
            <a:endParaRPr lang="zh-CN" altLang="en-US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空气中弥漫着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大海的味道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，表明一切物质的分子都在不停地做无规则运动；水的比热容较大，白天吸收相同的热量，水的温度升高得少，所以沙子滚烫而海水依旧凉爽；热传递改变物体的内能是能量的转移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589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江苏扬州宝应县期末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）某小组同学用一个酒精灯对质量是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、初温度为－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的冰块进行加热，完成冰的熔化实验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记录的数据如图所示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已知水的比热容为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）冰在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点的内能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13451" y="4476357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52.jpg" descr="id:21475020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27054" y="2206605"/>
            <a:ext cx="3096344" cy="24483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95520" y="498041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＜</a:t>
            </a:r>
            <a:endParaRPr lang="zh-CN" altLang="en-US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44696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冰在熔化过程中不断吸热，内能增加，故冰在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点时的内能小于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214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段水所吸收的热量是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13451" y="4025060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52.jpg" descr="id:21475020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9041" y="1583283"/>
            <a:ext cx="3312368" cy="26191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18771" y="1072732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8.4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3</a:t>
            </a:r>
            <a:endParaRPr lang="zh-CN" altLang="en-US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52911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因为冰熔化成水质量不变，所以水的质量为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</a:t>
            </a:r>
            <a:r>
              <a:rPr lang="en-US" altLang="zh-CN" kern="100">
                <a:latin typeface="Times New Roman" panose="02020603050405020304" pitchFamily="18" charset="0"/>
                <a:ea typeface="宋体" panose="02010600030101010101" pitchFamily="2" charset="-122"/>
              </a:rPr>
              <a:t>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k</a:t>
            </a:r>
            <a:r>
              <a:rPr lang="en-US" altLang="zh-CN" kern="100">
                <a:latin typeface="Times New Roman" panose="02020603050405020304" pitchFamily="18" charset="0"/>
                <a:ea typeface="宋体" panose="02010600030101010101" pitchFamily="2" charset="-122"/>
              </a:rPr>
              <a:t>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，由图像可知，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段水的初温为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、末温为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，则水吸收的热量为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64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）冰熔化前吸收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的热量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42003" y="4030561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52.jpg" descr="id:21475020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5006" y="1539489"/>
            <a:ext cx="3312368" cy="26191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67871" y="987232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4.2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3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/>
              <p:cNvSpPr txBox="1"/>
              <p:nvPr/>
            </p:nvSpPr>
            <p:spPr bwMode="auto">
              <a:xfrm>
                <a:off x="360854" y="4515624"/>
                <a:ext cx="11485848" cy="1793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由图像可知冰熔化前，即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段的加热时间为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min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段水的加热时间为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</a:t>
                </a:r>
              </a:p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，即冰的加热时间为水的加热时间的一半，所以冰熔化前吸收的热量为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吸冰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吸水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8.4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515624"/>
                <a:ext cx="11485848" cy="1793696"/>
              </a:xfrm>
              <a:prstGeom prst="rect">
                <a:avLst/>
              </a:prstGeom>
              <a:blipFill rotWithShape="1">
                <a:blip r:embed="rId3"/>
                <a:stretch>
                  <a:fillRect l="-2" t="-8" r="1" b="3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单位质量的气体物质，在体积不变的条件下，温度升高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所吸收的热量称为该气体的定容比热容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已知氦气的定容比热为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3 100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如图所示，质量为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的氦气被密封在圆柱形气缸内，气缸内氦气气压与外界大气压相同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用力把活塞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固定，当氦气的温度从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升高到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时，氦气吸收的热量是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撤去外力后，氦气推动活塞做功，这一过程的能量转化形式与四冲程汽油机的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冲程相同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49210" y="6077785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057" y="880397"/>
            <a:ext cx="3598485" cy="4013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371042" y="3040082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620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9113" y="356680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9156" y="4000571"/>
            <a:ext cx="3643657" cy="2208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464387" y="5517232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47.jpg" descr="id:21475019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55046" y="3645024"/>
            <a:ext cx="2921268" cy="1944216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纳米纸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的分子间的空隙较小，所以细菌无法停留且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油水不沾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，但并不是没有间隙，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油水不沾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的原因并不是因为这种纸能使细菌中的分子不做无规则运动，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错误；因为分子间有引力，所以靠得很近的两滴油能在分子引力的作用下自动结合成一滴，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正确；分子间的引力和斥力是同时存在的，所以，这种纸与油、水的分子间都存在相互作用的引力和斥力，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1987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单位质量的气体物质，在体积不变的条件下，温度升高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所吸收的热量称为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该气体的定容比热，则氦气吸收的热量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3 100 J/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kg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620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撤去外力后，氦气推动活塞做功，内能转化为机械能，此过程与四冲程汽油机中做功冲程的能量转化相同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83052" y="4298632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9770" y="2621915"/>
            <a:ext cx="2982595" cy="180784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/>
        </p:nvSpPr>
        <p:spPr>
          <a:xfrm>
            <a:off x="360680" y="5000625"/>
            <a:ext cx="11485880" cy="1292860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本题考查热量的计算、热机四个冲程中能量的转化等知识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正确理解比热容的概念是解答此题的关键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817" y="5019363"/>
            <a:ext cx="1892905" cy="494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5849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实验探究题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小明利用如图所示的器材测量家中植物油的比热容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假设周围环境的气压为一个标准大气压，忽略鹅卵石、水和植物油在空气中的热量散失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实验步骤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第一步：用案秤称出鹅卵石的质量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，然后在杯中分别倒入与鹅卵石质量相同的水和植物油，鹅卵石、水和植物油的温度均为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第二步：将两个相同的鹅卵石放入热水壶的沸水中，待它们与沸水同温后，夹起鹅卵石迅速分别放入装有水和植物油的杯中，测出鹅卵石与水、鹅卵石与植物油同温时的温度分别为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3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3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忽略鹅卵石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水和植物油在空气中的热量散失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91162" y="3501008"/>
            <a:ext cx="1659429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17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kk11.jpg" descr="id:21475021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4552" y="2222116"/>
            <a:ext cx="4758451" cy="1368152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）鹅卵石放入沸水后，鹅卵石的内能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），这是通过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热传递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）的方式改变内能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9102" y="416909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kk11.jpg" descr="id:21475021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87454" y="2450505"/>
            <a:ext cx="5832648" cy="16770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96434" y="132775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增大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2492" y="186207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热传递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鹅卵石放入沸水后，鹅卵石吸热，温度升高、内能增大，这是通过热传递的方式改变内能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）第二步中当鹅卵石和水同温时，鹅卵石放出的热量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水吸收的热量；杯中水吸收的热量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植物油吸收的热量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9102" y="424110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kk11.jpg" descr="id:21475021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29899" y="2481899"/>
            <a:ext cx="6381953" cy="183494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65300" y="146782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等于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45163" y="202023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大于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5017"/>
            <a:ext cx="11485848" cy="3416320"/>
          </a:xfrm>
        </p:spPr>
        <p:txBody>
          <a:bodyPr/>
          <a:lstStyle/>
          <a:p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第二步中当鹅卵石和水同温时，忽略鹅卵石、水和植物油在空气中的热量散失，故鹅卵石放出的热量等于水吸收的热量；根据已知条件可知，测出鹅卵石与水、鹅卵石与植物油同温时的温度分别为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，即鹅卵石的末温分别为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，而鹅卵石的初温为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，故可知在水中的鹅卵石温度降低得多，根据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可知，放入水中的鹅卵石放热多，故水吸热多，故可知杯中水吸收的热量大于植物油吸收的热量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54824" y="57071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6" name="kk11.jpg" descr="id:21475021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25621" y="3947937"/>
            <a:ext cx="6381953" cy="1834942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2116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）鹅卵石的比热容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）植物油的比热容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9102" y="368897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kk11.jpg" descr="id:21475021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891919"/>
            <a:ext cx="6172845" cy="17748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99403" y="129665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小于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放入植物油中的鹅卵石放出的热量等于植物油吸收的热量，根据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鹅卵石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25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可知，鹅卵石的比热容小于植物油的比热容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404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）植物油的比热容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.[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95805" y="363890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kk11.jpg" descr="id:21475021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1888665"/>
            <a:ext cx="6120680" cy="175982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24226" y="1325521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r>
              <a:rPr lang="en-US" altLang="zh-CN" sz="2400">
                <a:latin typeface="Book Antiqua" panose="0204060205030503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6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3</a:t>
            </a:r>
            <a:endParaRPr lang="zh-CN" altLang="en-US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19495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根据鹅卵石放出的热量等于水吸收的热量，故由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鹅卵石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鹅卵石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），根据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某班同学利用图甲、乙所示的实验装置探究水和煤油的吸热能力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）在图甲、乙中除了所给的实验器材外，还需要的测量工具有天平和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，加热过程中，水和煤油吸收热量的多少是通过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来判断的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41850" y="3965570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h421.jpg" descr="id:21475021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81096" y="1988667"/>
            <a:ext cx="4078041" cy="20040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71670" y="457344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秒表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90978" y="511595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加热时间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两个小组记录的实验数据如表所示，通过分析实验数据，能够得出的结论是不同种类的液体，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相同时，吸收的热量不同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295005" y="2511480"/>
          <a:ext cx="7416823" cy="2410907"/>
        </p:xfrm>
        <a:graphic>
          <a:graphicData uri="http://schemas.openxmlformats.org/drawingml/2006/table">
            <a:tbl>
              <a:tblPr firstRow="1" firstCol="1" bandRow="1"/>
              <a:tblGrid>
                <a:gridCol w="1368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001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实验组别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液体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初温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末温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加热时间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煤油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煤油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gh421.jpg" descr="id:21475021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858" y="2874520"/>
            <a:ext cx="3862018" cy="189788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42678" y="4783596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76526" y="195759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质量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60159" y="195266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升高温度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9099" y="60261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）下列选项是第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组同学绘制的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吸收热量—时间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温度—时间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图像，能正确描述该实验真实情况的图像是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51" t="50490"/>
          <a:stretch>
            <a:fillRect/>
          </a:stretch>
        </p:blipFill>
        <p:spPr>
          <a:xfrm>
            <a:off x="6103778" y="4451600"/>
            <a:ext cx="4459770" cy="22058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349" b="49897"/>
          <a:stretch>
            <a:fillRect/>
          </a:stretch>
        </p:blipFill>
        <p:spPr>
          <a:xfrm>
            <a:off x="1559548" y="4425170"/>
            <a:ext cx="4464496" cy="2232248"/>
          </a:xfrm>
          <a:prstGeom prst="rect">
            <a:avLst/>
          </a:prstGeom>
        </p:spPr>
      </p:pic>
      <p:pic>
        <p:nvPicPr>
          <p:cNvPr id="5" name="gh421.jpg" descr="id:21475021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3397" y="2161714"/>
            <a:ext cx="3862018" cy="189788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57922" y="3916085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27575" y="1268760"/>
            <a:ext cx="46736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510270" y="1722175"/>
          <a:ext cx="7416823" cy="2410907"/>
        </p:xfrm>
        <a:graphic>
          <a:graphicData uri="http://schemas.openxmlformats.org/drawingml/2006/table">
            <a:tbl>
              <a:tblPr firstRow="1" firstCol="1" bandRow="1"/>
              <a:tblGrid>
                <a:gridCol w="1368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001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实验组别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液体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初温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末温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加热时间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煤油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煤油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有一种美食是牛肉被铁板煎熟后直接随无菌生鸡蛋食用，这样既可使牛肉迅速降温防止烫嘴，又可保存更多营养和嫩滑感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煎肉是利用热传递来改变内能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铁板会让牛肉受热更均匀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煎肉是利用热传递来改变内能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牛肉吸热是因为其热量较小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煎熟的牛肉会烫嘴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说明牛肉的内能大于嘴的内能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煎熟的牛肉接触生鸡蛋后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会将温度传递给生鸡蛋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6399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404520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煎肉是利用热传递来改变内能，铁板会让牛肉受热更均匀，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正确；煎肉是利用热传递来改变内能，牛肉吸热是因为温度比铁板低，二者之间才会发生热传递，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错误；煎熟的牛肉会烫嘴，说明牛肉的温度高，而不是牛肉的内能大于嘴的内能，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错误；煎熟的牛肉接触生鸡蛋后，会将热量传递给生鸡蛋，传递的不是温度，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253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）从理论上分析可知，使质量相同的水升高相同的温度，加热时间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不应该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另一组同学优化了实验方案，用如图丙所示装置进行了实验，将分别装有水和煤油的试管放在同一个烧杯中用水加热，此装置除了能缩短实验时间外，还具有的优点是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h421.jpg" descr="id:21475021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8942" y="3157382"/>
            <a:ext cx="4688955" cy="23042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01644" y="5518973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22829" y="85312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应该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436023" y="2463180"/>
            <a:ext cx="67916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保证相同时间内，水和煤油吸热相同且受热均匀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753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解答题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特长生招生题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）在温度为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、体积为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的针管中装有气体，其质量为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N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的恒力推动活塞直至体积被压缩至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L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针管的横截面是半径为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cm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的圆，问：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）外力对气体做的功是多少？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361653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1.91 J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1"/>
              <p:cNvSpPr txBox="1"/>
              <p:nvPr/>
            </p:nvSpPr>
            <p:spPr bwMode="auto">
              <a:xfrm>
                <a:off x="360854" y="3742910"/>
                <a:ext cx="11485848" cy="1337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针管一半的长为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L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π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π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cm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cm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做功为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Fl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 N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1.91 J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742910"/>
                <a:ext cx="11485848" cy="1337739"/>
              </a:xfrm>
              <a:prstGeom prst="rect">
                <a:avLst/>
              </a:prstGeom>
              <a:blipFill rotWithShape="1">
                <a:blip r:embed="rId2"/>
                <a:stretch>
                  <a:fillRect l="-2" t="-16" r="1" b="-14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296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）压缩之后，气体温度上升了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，假设做的功全部转化为热量被气体吸收，则该气体的比热容为多少？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780928"/>
            <a:ext cx="23952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1.59 J/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en-US" altLang="zh-CN" sz="2400"/>
              <a:t>kg</a:t>
            </a:r>
            <a:r>
              <a:rPr lang="en-US" altLang="zh-CN" sz="2400">
                <a:ea typeface="Times New Roman" panose="02020603050405020304" pitchFamily="18" charset="0"/>
              </a:rPr>
              <a:t>·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 txBox="1"/>
              <p:nvPr/>
            </p:nvSpPr>
            <p:spPr bwMode="auto">
              <a:xfrm>
                <a:off x="360854" y="3318788"/>
                <a:ext cx="11485848" cy="830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𝑄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π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J/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 kern="100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1.59 J/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 kern="100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318788"/>
                <a:ext cx="11485848" cy="830292"/>
              </a:xfrm>
              <a:prstGeom prst="rect">
                <a:avLst/>
              </a:prstGeom>
              <a:blipFill rotWithShape="1">
                <a:blip r:embed="rId2"/>
                <a:stretch>
                  <a:fillRect l="-2" t="-33" r="1" b="7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黄冈红安县模拟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）如图所示，对于下列实验中所描述的物理过程，说法正确的是（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试管内的水蒸气推动塞子冲出去时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水蒸气的内能减小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抽去玻璃隔板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两瓶中气体逐渐混合均匀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说明空气比二氧化氮的密度大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提起玻璃板时弹簧测力计示数变大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说明分子间有斥力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厚玻璃管中的空气被压缩时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管内空气的内能减小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42323" y="333782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48.jpg" descr="id:21475019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649992"/>
            <a:ext cx="6624736" cy="169626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771727" y="16816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试管内的水蒸气推动塞子冲出时，水蒸气对塞子做功，水蒸气的内能减小，温度降低，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正确；空气比二氧化氮的密度小，抽去玻璃隔板，两瓶中气体逐渐混合均匀，说明分子在不停地做无规则运动，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错误；缓慢向上拉与水面接触的玻璃板，弹簧测力计示数变大，说明分子间存在引力，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错误；图中厚玻璃管内的空气被压缩时，活塞对管内空气做功，管内空气的温度升高，内能增大，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42323" y="5662989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gyc248.jpg" descr="id:21475019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3752458"/>
            <a:ext cx="7030668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山东青岛李沧区期末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自嗨锅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是一种深受大众喜爱的美食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食用前，通过向下层加水，使发热包放出大量的热，从而加热上层食物，下列说法正确的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向下层加水前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自嗨锅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内的食物没有内能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向下层加水后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香味四溢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说明分子在不停地做无规则运动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食物煮熟后很烫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是因为食物含有的热量变多了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温度由发热包传递给食物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2541" y="4051538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49.jpg" descr="id:21475019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75526" y="2019166"/>
            <a:ext cx="2596432" cy="20323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72784" y="19685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641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一切物体都有内能，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错误；向下层加水后，香味四溢，这是扩散现象，说明分子在不停地做无规则运动，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正确；热量是过程量，不能说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含有热量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错误；加热时，热量从发热包传递给食物，不能说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传递温度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836930"/>
            <a:ext cx="11485880" cy="3252470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温度、内能、热量这里易错点较多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一定要注意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温度表示物体的冷热程度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的冰和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水的冷热程度是一样的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一切物体都具有内能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温度再低的物体也具有内能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热量是过程量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不能说物体含有热量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物体吸热温度不一定升高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温度高的物体不一定内能大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物体内能升高不一定吸热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发生热传递时高温物体把热量传递给低温物体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不是内能大的物体把内能传递给内能小的物体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43" y="858296"/>
            <a:ext cx="1729926" cy="47041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41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在两个相同的烧杯中分别装有质量和初温相同的水和某种液体，用两个完全相同的电加热器对其加热，每隔一段时间用温度计分别测量它们的温度，并画出了温度随时间变化的图像，如图所示，由图像可知（　　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液体比热容小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液体是水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液体吸收的热量少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升高相同的温度时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液体吸收的热量少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95406" y="400680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kk4.jpg" descr="id:21475019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19342" y="1772816"/>
            <a:ext cx="3081828" cy="21743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13858" y="19082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D</a:t>
            </a:r>
            <a:endParaRPr lang="zh-CN" altLang="en-US" sz="230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444" y="4434112"/>
            <a:ext cx="11485848" cy="21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由题图可知，将水和某种液体都从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加热到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液体需要加热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min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需要加热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min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液体吸收的热量少，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液体吸收的热量多，则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的吸热能力强、比热容大，故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液体是水，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正确；使用相同的加热器，在相同的加热时间内放出的热量相等，则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min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液体吸收的热量相等，故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7098</Words>
  <Application>Microsoft Office PowerPoint</Application>
  <PresentationFormat>自定义</PresentationFormat>
  <Paragraphs>308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2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577</cp:revision>
  <dcterms:created xsi:type="dcterms:W3CDTF">2020-11-06T05:24:00Z</dcterms:created>
  <dcterms:modified xsi:type="dcterms:W3CDTF">2025-09-18T00:41:37Z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9B6336579AE042B0943DF9EC002B5208_12</vt:lpwstr>
  </property>
</Properties>
</file>